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7" r:id="rId10"/>
    <p:sldId id="262" r:id="rId11"/>
    <p:sldId id="264" r:id="rId12"/>
    <p:sldId id="265" r:id="rId13"/>
    <p:sldId id="266" r:id="rId14"/>
    <p:sldId id="272" r:id="rId15"/>
    <p:sldId id="273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3" r:id="rId28"/>
    <p:sldId id="285" r:id="rId29"/>
    <p:sldId id="286" r:id="rId30"/>
    <p:sldId id="287" r:id="rId31"/>
    <p:sldId id="288" r:id="rId32"/>
    <p:sldId id="281" r:id="rId33"/>
    <p:sldId id="289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5AB7D-A225-4E17-8338-AECE3B059A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A3852-0FD0-4F87-A5F2-70786AEC7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3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Load Balancer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distribute </a:t>
            </a:r>
            <a:r>
              <a:rPr lang="en-US" b="1" dirty="0"/>
              <a:t>incoming TCP traffic on port 80</a:t>
            </a:r>
            <a:r>
              <a:rPr lang="en-US" dirty="0"/>
              <a:t> (HTTP)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3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IIS feature on both </a:t>
            </a:r>
            <a:r>
              <a:rPr lang="en-US" dirty="0" err="1"/>
              <a:t>vm</a:t>
            </a:r>
            <a:r>
              <a:rPr lang="en-US" dirty="0"/>
              <a:t> using run command in </a:t>
            </a:r>
            <a:r>
              <a:rPr lang="en-US" dirty="0" err="1"/>
              <a:t>vm</a:t>
            </a:r>
            <a:r>
              <a:rPr lang="en-US" dirty="0"/>
              <a:t>-operation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Repeate</a:t>
            </a:r>
            <a:r>
              <a:rPr lang="en-US" dirty="0"/>
              <a:t> run command on stg-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6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public </a:t>
            </a:r>
            <a:r>
              <a:rPr lang="en-US" dirty="0" err="1"/>
              <a:t>ip</a:t>
            </a:r>
            <a:r>
              <a:rPr lang="en-US" dirty="0"/>
              <a:t> and open it in a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7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to Core-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5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To Stg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Creating new Application Gateway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82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 that Application gateway need a dedicated subnet “10.30.30.0”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1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backend pool add 2 </a:t>
            </a:r>
            <a:r>
              <a:rPr lang="en-US" dirty="0" err="1"/>
              <a:t>vms</a:t>
            </a:r>
            <a:r>
              <a:rPr lang="en-US" dirty="0"/>
              <a:t> “core &amp; stg which I created before”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0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already configured frontend and backend of my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6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LB Name “lb-01” and type (public or private)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appgw</a:t>
            </a:r>
            <a:r>
              <a:rPr lang="en-US" dirty="0"/>
              <a:t>-routing-rule to route and distribute incoming traffic from front end to backend “</a:t>
            </a:r>
            <a:r>
              <a:rPr lang="en-US" dirty="0" err="1"/>
              <a:t>vms</a:t>
            </a:r>
            <a:r>
              <a:rPr lang="en-US" dirty="0"/>
              <a:t>” on port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3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backend target my-</a:t>
            </a:r>
            <a:r>
              <a:rPr lang="en-US" dirty="0" err="1"/>
              <a:t>vms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new backend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1EAF-8BCE-44FA-8E1D-E4709A48D4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backend is healthy and </a:t>
            </a:r>
            <a:r>
              <a:rPr lang="en-US" dirty="0" err="1"/>
              <a:t>vms</a:t>
            </a:r>
            <a:r>
              <a:rPr lang="en-US" dirty="0"/>
              <a:t> are up and running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 End Config | define load-balancer public-</a:t>
            </a:r>
            <a:r>
              <a:rPr lang="en-US" dirty="0" err="1"/>
              <a:t>ip</a:t>
            </a:r>
            <a:r>
              <a:rPr lang="en-US" dirty="0"/>
              <a:t> name &amp; type (public or private)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backend pool, I have two-</a:t>
            </a:r>
            <a:r>
              <a:rPr lang="en-US" dirty="0" err="1"/>
              <a:t>vnet</a:t>
            </a:r>
            <a:r>
              <a:rPr lang="en-US" dirty="0"/>
              <a:t> which I created before I selected Core-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Core-</a:t>
            </a:r>
            <a:r>
              <a:rPr lang="en-US" dirty="0" err="1"/>
              <a:t>Vnet</a:t>
            </a:r>
            <a:r>
              <a:rPr lang="en-US" dirty="0"/>
              <a:t> include 2-vms “core-</a:t>
            </a:r>
            <a:r>
              <a:rPr lang="en-US" dirty="0" err="1"/>
              <a:t>vm</a:t>
            </a:r>
            <a:r>
              <a:rPr lang="en-US" dirty="0"/>
              <a:t> &amp; stg-</a:t>
            </a:r>
            <a:r>
              <a:rPr lang="en-US" dirty="0" err="1"/>
              <a:t>vm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2 </a:t>
            </a:r>
            <a:r>
              <a:rPr lang="en-US" dirty="0" err="1"/>
              <a:t>vms</a:t>
            </a:r>
            <a:r>
              <a:rPr lang="en-US" dirty="0"/>
              <a:t> kindly note that 2 </a:t>
            </a:r>
            <a:r>
              <a:rPr lang="en-US" dirty="0" err="1"/>
              <a:t>vms</a:t>
            </a:r>
            <a:r>
              <a:rPr lang="en-US" dirty="0"/>
              <a:t> on the same </a:t>
            </a:r>
            <a:r>
              <a:rPr lang="en-US" dirty="0" err="1"/>
              <a:t>vnet</a:t>
            </a:r>
            <a:r>
              <a:rPr lang="en-US" dirty="0"/>
              <a:t> but different subnet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Checked backend pool configuration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4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Create Load Balance Rule to distribute incoming TCP traffic on port 80 (HTTP) across multiple backend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3852-0FD0-4F87-A5F2-70786AEC77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9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88B5-8742-79F7-C079-DCBC9A84C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56943-0710-B4F3-F158-E684F05BD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D36DF-D460-C4A3-18C9-06C9A824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1E7B7-1774-1534-6EED-5EC4882A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C4449-1635-A69D-C825-21C0543A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2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D45B-6258-0CB6-C9BF-FC68D4E1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F1461-16E5-65C1-4729-45F2B97EC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B6BF1-736C-B598-6347-200F8B61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2FC66-9C5B-A4E8-965E-4F695DD3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46DC-5F03-625E-AC32-326BA4F1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9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70B6A-4E00-8A2D-D8F0-D48E272C2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100E-2599-426A-C496-2252F5C31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C043F-FD1E-C88F-ECBA-8878F140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ED75-0A4C-3365-ACC9-7C8FB7E2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A8727-AF9D-D87E-5DDB-A5061B53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5543-65EF-70AC-87DE-37D94DD1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91B8-A439-C6C9-43AC-0E921D943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EC72A-9DCC-27B1-55A3-6F1984FB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84E54-8E22-6F67-2B78-59962A1C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F2D8-8DC0-F0D6-9EB0-F19A2AC7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870E-33D3-D972-301F-C071E022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2250-FD2C-3C1F-4B50-86B165BD0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F04B-3770-8B89-853D-2F158BF0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EB8F-FBC9-1EE8-56CB-AA59497D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5CC84-6F02-FABB-BFFD-FB956C52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63CE-897C-1F50-246A-24607420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C314-6D69-6BF7-24FE-4A5BE6834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B4E78-C7B0-9188-E566-0D3A821E9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E29E0-C641-9C31-0A50-3E393B7A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CB884-8502-30BF-DC85-35E5FB29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23EBC-1ED4-5368-1C98-05565723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A339-47A2-D769-9F6C-7F57A61C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AC6C1-A65C-CBBE-3523-3E8A8568D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B1D9C-73EE-25DD-F642-58E4C18F8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1CCE-DBB7-2229-AC9D-C325CF942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AE135-45BF-9511-A568-896CB04A0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0B8B6-E32B-772F-9C24-A0CEF7D7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C3779-EB19-4CAA-AD99-92D46A49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9E1A-156B-1286-6B8A-5DCE7316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8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78A6-3E5D-D801-EF53-0F28AB32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B365B-B9E4-6F39-5418-6E231FCC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F7F7-3430-4600-1BDD-02885616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B7B68-B308-6503-8983-690BAE79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56922-3D3B-D2BF-E8DF-6DE59251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483D8-0CB6-E1C7-551B-04325FF0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E7E71-A770-AA28-AEF2-C678C917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F811-2CA9-C9B5-C452-74376653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0027-B6C4-E3AB-A05E-F9A6783A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B22BB-FBA0-D04A-4DB0-24F33F45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28543-E5F3-BC3F-0093-23399DF2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A8B18-14C7-174E-2D58-2C3C9B0D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2FD30-24C1-C2F7-D8C1-0872EF58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8358-D7BF-A2BC-55C8-86618DFF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403D-40FC-6FDC-F100-D23CC0162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2E08E-B2B9-5C2F-D875-B0A2B0373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1A5E3-7CE0-00DD-039F-E331D4F4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E84F-FEAA-B4A6-2C7B-AED28B42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76E19-6CA0-FB56-08BA-826B425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6412A-EBE3-1397-35E9-55CE39D7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F6178-2627-E162-D43C-4DAE96D83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5152-4BAF-CDA7-E434-8030F47C9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4A1F8D-6CA6-487A-8A90-4F6125C96D1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8765A-20A4-CE24-3F8C-3CC640025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392F-1742-56BC-82B1-6105F252B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3DA4AD-453E-491E-BAF9-638E4B16B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4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85BF-4C6C-99EF-146F-538EBF3C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Azure-Hands-on-labs :- Set Up Load Balancing on TCP Port 80 Using Azure Load Balancer &amp; application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D9C7-1757-0D14-6510-9B86AE50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 have core-</a:t>
            </a:r>
            <a:r>
              <a:rPr lang="en-US" sz="2000" dirty="0" err="1"/>
              <a:t>vnet</a:t>
            </a:r>
            <a:r>
              <a:rPr lang="en-US" sz="2000" dirty="0"/>
              <a:t> as a virtual network  | 2 </a:t>
            </a:r>
            <a:r>
              <a:rPr lang="en-US" sz="2000" dirty="0" err="1"/>
              <a:t>vms</a:t>
            </a:r>
            <a:r>
              <a:rPr lang="en-US" sz="2000" dirty="0"/>
              <a:t> (core-</a:t>
            </a:r>
            <a:r>
              <a:rPr lang="en-US" sz="2000" dirty="0" err="1"/>
              <a:t>vm</a:t>
            </a:r>
            <a:r>
              <a:rPr lang="en-US" sz="2000" dirty="0"/>
              <a:t> &amp; stg-</a:t>
            </a:r>
            <a:r>
              <a:rPr lang="en-US" sz="2000" dirty="0" err="1"/>
              <a:t>vms</a:t>
            </a:r>
            <a:r>
              <a:rPr lang="en-US" sz="2000" dirty="0"/>
              <a:t>) inside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core-</a:t>
            </a:r>
            <a:r>
              <a:rPr lang="en-US" sz="2000" dirty="0" err="1"/>
              <a:t>vnet</a:t>
            </a:r>
            <a:endParaRPr lang="en-US" sz="2000" dirty="0"/>
          </a:p>
          <a:p>
            <a:r>
              <a:rPr lang="en-US" sz="2000" dirty="0"/>
              <a:t>Create an Azure Load Balancer “lb-01”</a:t>
            </a:r>
          </a:p>
          <a:p>
            <a:r>
              <a:rPr lang="en-US" sz="2000" dirty="0"/>
              <a:t>Create a Frontend </a:t>
            </a:r>
            <a:r>
              <a:rPr lang="en-US" sz="2000" dirty="0" err="1"/>
              <a:t>ip</a:t>
            </a:r>
            <a:endParaRPr lang="en-US" sz="2000" dirty="0"/>
          </a:p>
          <a:p>
            <a:r>
              <a:rPr lang="en-US" sz="2000" dirty="0"/>
              <a:t>Create a Backend Pool</a:t>
            </a:r>
          </a:p>
          <a:p>
            <a:r>
              <a:rPr lang="en-US" sz="2000" dirty="0"/>
              <a:t>Create Load Balancing Rule</a:t>
            </a:r>
          </a:p>
          <a:p>
            <a:r>
              <a:rPr lang="en-US" sz="2000" dirty="0"/>
              <a:t>Configure IIS Feature and </a:t>
            </a:r>
            <a:r>
              <a:rPr lang="en-US" sz="2000" dirty="0" err="1"/>
              <a:t>nsg</a:t>
            </a:r>
            <a:r>
              <a:rPr lang="en-US" sz="2000" dirty="0"/>
              <a:t> to allow port 80 in inbound rule of each </a:t>
            </a:r>
            <a:r>
              <a:rPr lang="en-US" sz="2000" dirty="0" err="1"/>
              <a:t>vm</a:t>
            </a:r>
            <a:endParaRPr lang="en-US" sz="2000" dirty="0"/>
          </a:p>
          <a:p>
            <a:r>
              <a:rPr lang="en-US" sz="2000" dirty="0"/>
              <a:t>Test connectivity using front-end-</a:t>
            </a:r>
            <a:r>
              <a:rPr lang="en-US" sz="2000" dirty="0" err="1"/>
              <a:t>ip</a:t>
            </a:r>
            <a:endParaRPr lang="en-US" sz="2000" dirty="0"/>
          </a:p>
          <a:p>
            <a:r>
              <a:rPr lang="en-US" sz="2000" dirty="0"/>
              <a:t>Configure application gateway which it act as load balancer but on application-level features like SSL termination</a:t>
            </a:r>
          </a:p>
          <a:p>
            <a:r>
              <a:rPr lang="en-US" sz="2000" dirty="0"/>
              <a:t>Configure a dedicated subnet for </a:t>
            </a:r>
            <a:r>
              <a:rPr lang="en-US" sz="2000" dirty="0" err="1"/>
              <a:t>appgw</a:t>
            </a:r>
            <a:endParaRPr lang="en-US" sz="2000" dirty="0"/>
          </a:p>
          <a:p>
            <a:r>
              <a:rPr lang="en-US" sz="2000" dirty="0"/>
              <a:t>configure frontend, backend and routing rules on port 80 to listen traffic on it </a:t>
            </a:r>
          </a:p>
          <a:p>
            <a:r>
              <a:rPr lang="en-US" sz="2000" dirty="0"/>
              <a:t>Test connectivity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631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AC0F-36D0-3217-8D75-74BD8C1D8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5C1EE-4264-D07A-463F-CD02A91A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/>
          <a:stretch/>
        </p:blipFill>
        <p:spPr>
          <a:xfrm>
            <a:off x="0" y="762000"/>
            <a:ext cx="12192000" cy="6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4915-F23A-4999-0ADA-F7EEF818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DC7C3-DC90-D592-4519-8250FBA5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/>
          <a:stretch/>
        </p:blipFill>
        <p:spPr>
          <a:xfrm>
            <a:off x="0" y="718457"/>
            <a:ext cx="12192000" cy="61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4366-E325-AF96-C773-3843B304D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BDDB8-D4FB-5D98-93E1-1834F1252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7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255AE-DFB2-1AB5-AE57-31509454D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2BE05-41B7-0054-AE2E-FBF0D896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/>
          <a:stretch/>
        </p:blipFill>
        <p:spPr>
          <a:xfrm>
            <a:off x="0" y="740229"/>
            <a:ext cx="12192000" cy="61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8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8F02C7-4D69-0C20-177F-1EEB84B2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/>
          <a:stretch/>
        </p:blipFill>
        <p:spPr>
          <a:xfrm>
            <a:off x="0" y="696686"/>
            <a:ext cx="12192000" cy="61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9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D0E63-9E00-6F50-6098-D65944BBE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/>
          <a:stretch/>
        </p:blipFill>
        <p:spPr>
          <a:xfrm>
            <a:off x="0" y="707571"/>
            <a:ext cx="12192000" cy="61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2D66-ADDB-C4ED-6B5E-BF30879B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25A53-6320-4A22-9F4E-BDAEAEFF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0" y="762000"/>
            <a:ext cx="1219200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F01E-7F2C-33E4-477C-9D29CD6E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97398-5F84-CEF9-8C18-6F32787E7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4BFC-DC45-62DE-C64B-8D16B128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93BE8-8F6F-41F4-7EEE-58B229BC9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E8C76F-4934-5B6A-4728-6CF3CF92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3C90C6-6906-9A0E-5B15-5D338D34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7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623515-868E-739F-952D-419517E5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04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D3DA9-C375-FC8E-453D-663DF853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1B9EA6-1C7E-CAEF-F413-F24DFEFA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8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8AB7-DF5E-39A9-2CF3-4CED45E5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B1A496-CB54-7F1E-6CBE-CD1C8A57A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CA9E8-6A62-3412-E31F-AC7D3B50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E543E6-FB02-CC1E-49AE-48940B95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2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745E-4462-B6DD-EF4F-33BBFC9F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D3A828-0E9F-9089-184F-1B049F900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64307-632A-7A28-FC13-E449C745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0CA491-4202-AFDC-99FF-61C5935F4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92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2930-B3D3-02D4-4235-A8DE81D09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E5EDFB-391D-D67F-3087-6A4D69002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6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C142D-BA24-3F0D-1BFA-4E1BFEF2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C4DF79-D815-29C4-D9FF-D0973AC3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6D0FD-47EB-9665-76B7-F2FB8C97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09AAF2-0B01-D483-8A74-75907743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/>
          <a:stretch/>
        </p:blipFill>
        <p:spPr>
          <a:xfrm>
            <a:off x="0" y="707571"/>
            <a:ext cx="12192000" cy="61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5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34E66-EFB1-A0D1-212C-0C1B6402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6EB28E-B828-F783-C8AD-F9B3CD11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2B4ED-9F00-F239-ABA7-853ACF7E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7A5A7-5FF2-F754-3000-8DF4D0E39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59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BD5D-1F09-8FE3-AB89-549EA2F6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01B524-CE8C-D3D5-5485-AF28578F3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685800"/>
            <a:ext cx="12192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51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DEB7-82C4-05DE-FD09-B56F88355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01AE6-225A-3722-B916-9F8A5586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8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5F82-E193-AE1A-9ABA-09BEA9EE9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DF1644-F760-F2F5-DAB3-93863192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8A47E-E750-A6E1-7871-C41EE0F4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7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8BA0-FEC5-5091-ABB6-510F86E5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27D4-215F-6E58-8AAD-C2989D0F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Load Balancer </a:t>
            </a:r>
            <a:r>
              <a:rPr lang="en-US" dirty="0"/>
              <a:t>layer 4 transport layer Handles TCP/UDP traffic And Ideal for TCP load balancing like port 80.</a:t>
            </a:r>
          </a:p>
          <a:p>
            <a:r>
              <a:rPr lang="en-US" b="1" dirty="0"/>
              <a:t>Azure Application Gateway </a:t>
            </a:r>
            <a:r>
              <a:rPr lang="en-US" dirty="0"/>
              <a:t>layer 7 Advanced </a:t>
            </a:r>
            <a:r>
              <a:rPr lang="en-US" b="1" dirty="0"/>
              <a:t>HTTP/HTTPS</a:t>
            </a:r>
            <a:r>
              <a:rPr lang="en-US" dirty="0"/>
              <a:t> load balancing with URL routing, SSL termination as features . Use this if you're doing web app-level routing.</a:t>
            </a:r>
          </a:p>
          <a:p>
            <a:r>
              <a:rPr lang="en-US" b="1" dirty="0"/>
              <a:t>Azure Front Door </a:t>
            </a:r>
            <a:r>
              <a:rPr lang="en-US" dirty="0"/>
              <a:t>layer 7 Global HTTP/HTTPS load balancing. Good for public-facing web apps across </a:t>
            </a:r>
            <a:r>
              <a:rPr lang="en-US" b="1" dirty="0"/>
              <a:t>regions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C759-959E-BD79-3C2D-656ABA51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5BFE1-1B9F-A308-D9AE-B4A4BA61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4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0D702-50EC-BCE0-7E83-981A5000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F6112-63A9-4CA0-C3E0-B21FEA2E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41800-36F1-6880-BDAB-E024597E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3FA9A-3EFC-76F4-5C08-539242A3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0EF68-1EDD-F767-2883-8555A2E5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0FD7-26B1-1022-6D16-14E17A0D1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49CC-48B4-6ED3-608F-9835971B7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697A4-B5CF-CA90-19FE-9D2292F0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CB61C-BF52-07C4-FA92-F4D9EDC5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04CA-97DD-A438-B477-6EBF17C1D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/>
          <a:stretch/>
        </p:blipFill>
        <p:spPr>
          <a:xfrm>
            <a:off x="0" y="729343"/>
            <a:ext cx="12192000" cy="6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424</Words>
  <Application>Microsoft Office PowerPoint</Application>
  <PresentationFormat>Widescreen</PresentationFormat>
  <Paragraphs>62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Wingdings</vt:lpstr>
      <vt:lpstr>Office Theme</vt:lpstr>
      <vt:lpstr>Azure-Hands-on-labs :- Set Up Load Balancing on TCP Port 80 Using Azure Load Balancer &amp; application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Balancer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Mamdouh</dc:creator>
  <cp:lastModifiedBy>Ahmed Mamdouh</cp:lastModifiedBy>
  <cp:revision>63</cp:revision>
  <dcterms:created xsi:type="dcterms:W3CDTF">2025-04-30T08:14:03Z</dcterms:created>
  <dcterms:modified xsi:type="dcterms:W3CDTF">2025-05-12T03:19:57Z</dcterms:modified>
</cp:coreProperties>
</file>